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76" r:id="rId4"/>
    <p:sldId id="277" r:id="rId5"/>
    <p:sldId id="273" r:id="rId6"/>
    <p:sldId id="274" r:id="rId7"/>
    <p:sldId id="275" r:id="rId8"/>
    <p:sldId id="263" r:id="rId9"/>
    <p:sldId id="268" r:id="rId10"/>
    <p:sldId id="264" r:id="rId11"/>
    <p:sldId id="269" r:id="rId12"/>
    <p:sldId id="260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225"/>
    <a:srgbClr val="FF2549"/>
    <a:srgbClr val="5DD5FF"/>
    <a:srgbClr val="FF0D97"/>
    <a:srgbClr val="0000CC"/>
    <a:srgbClr val="003635"/>
    <a:srgbClr val="9EFF29"/>
    <a:srgbClr val="C80064"/>
    <a:srgbClr val="C33A1F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6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311" y="2322871"/>
            <a:ext cx="8015750" cy="164444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7313" y="2610463"/>
            <a:ext cx="8001000" cy="678426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821" y="1013377"/>
            <a:ext cx="8347591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777180"/>
            <a:ext cx="8325464" cy="300129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81" y="436034"/>
            <a:ext cx="6523462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948" y="1209367"/>
            <a:ext cx="6548284" cy="3508626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7" y="1075431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83987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312267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3987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12267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16923" y="2329907"/>
            <a:ext cx="8827077" cy="1052333"/>
          </a:xfrm>
        </p:spPr>
        <p:txBody>
          <a:bodyPr>
            <a:noAutofit/>
          </a:bodyPr>
          <a:lstStyle/>
          <a:p>
            <a:pPr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دستورالعمل تشکیل شاخه های منطقه ای انجمن های علمی </a:t>
            </a:r>
            <a:r>
              <a:rPr lang="fa-IR" b="1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پزشکان کودکان</a:t>
            </a:r>
          </a:p>
          <a:p>
            <a:pPr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b="1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دی ماه 1403</a:t>
            </a:r>
            <a:endParaRPr lang="en-US" b="1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endParaRPr lang="en-US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027" y="342900"/>
            <a:ext cx="20522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به نام خدا</a:t>
            </a:r>
            <a:endParaRPr lang="en-US" sz="3200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امور اداری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endParaRPr lang="en-US" sz="32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1209366"/>
            <a:ext cx="7310005" cy="3762683"/>
          </a:xfrm>
        </p:spPr>
        <p:txBody>
          <a:bodyPr>
            <a:noAutofit/>
          </a:bodyPr>
          <a:lstStyle/>
          <a:p>
            <a:pPr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شاخه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های استانی می توانند از الگوی سربرگ انجمن مرکزی با نام شاخه، نشانی و شماره تماس دفتر و اسامی هیأت مدیره و بازرس خود استفاده نمایند و مجاز به استفاده از سربرگ مستقل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نیستند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شاخه های منطقه ای مجاز به مکاتبه با سازمان ها در سطح فرا منطقه ای نیستند. مکاتبه مسولان شاخه منطقه ای انجمن باید محدود به همان منطقه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باشد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مکاتبه درون سازمانی با شاخه های دیگر مجاز است اما باید رونوشت مکاتبات به انجمن مرکزی انعکاس داده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شود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9278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امور اداری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endParaRPr lang="en-US" sz="32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1209366"/>
            <a:ext cx="7310005" cy="3762683"/>
          </a:xfrm>
        </p:spPr>
        <p:txBody>
          <a:bodyPr>
            <a:noAutofit/>
          </a:bodyPr>
          <a:lstStyle/>
          <a:p>
            <a:pPr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شاخه </a:t>
            </a:r>
            <a:r>
              <a:rPr lang="fa-IR" sz="2400" dirty="0"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های منطقه ای مجاز به راه اندازی سایت مستقل از انجمن مرکزی نیستند.  باید فعالیت های خود را در صفحه ویژه شاخه خود در سایت انجمن مادر انعکاس </a:t>
            </a:r>
            <a:r>
              <a:rPr lang="fa-IR" sz="2400" dirty="0" smtClean="0">
                <a:latin typeface="B Nazanin" panose="00000400000000000000" pitchFamily="2" charset="-78"/>
                <a:ea typeface="Calibri" panose="020F0502020204030204" pitchFamily="34" charset="0"/>
                <a:cs typeface="B Nazanin" panose="00000400000000000000" pitchFamily="2" charset="-78"/>
              </a:rPr>
              <a:t>دهند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تصویر صورتجلسات هیأت مدیره شاخه های منطقه ای پس از امضای اعضا باید به طور منظم به دفتر مرکزی انجمن ارسال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گردد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شاخه های استانی مشخصات اعضای خود را باید به طور منظم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اختیار دفتر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مرکزی انجمن قرار دهند. ملاک عضویت نهایی ثبت مشخصات افراد در دفتر مرکزی انجمن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است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r"/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960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4373" y="2130136"/>
            <a:ext cx="3434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6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موفق باشید</a:t>
            </a:r>
            <a:endParaRPr lang="en-US" sz="3600" b="1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2981" y="1562658"/>
            <a:ext cx="6548284" cy="2889847"/>
          </a:xfrm>
        </p:spPr>
        <p:txBody>
          <a:bodyPr>
            <a:noAutofit/>
          </a:bodyPr>
          <a:lstStyle/>
          <a:p>
            <a:pPr marL="400050" algn="just" rtl="1"/>
            <a:r>
              <a:rPr lang="fa-IR" sz="2400" dirty="0" smtClean="0">
                <a:cs typeface="B Nazanin" panose="00000400000000000000" pitchFamily="2" charset="-78"/>
              </a:rPr>
              <a:t>تعامل </a:t>
            </a:r>
            <a:r>
              <a:rPr lang="fa-IR" sz="2400" dirty="0">
                <a:cs typeface="B Nazanin" panose="00000400000000000000" pitchFamily="2" charset="-78"/>
              </a:rPr>
              <a:t>با مسولان و کانون های تأثیرگذار در سطح منطقه </a:t>
            </a:r>
            <a:endParaRPr lang="en-US" sz="2400" dirty="0">
              <a:cs typeface="B Nazanin" panose="00000400000000000000" pitchFamily="2" charset="-78"/>
            </a:endParaRPr>
          </a:p>
          <a:p>
            <a:pPr marL="400050" algn="just" rtl="1"/>
            <a:r>
              <a:rPr lang="fa-IR" sz="2400" dirty="0">
                <a:cs typeface="B Nazanin" panose="00000400000000000000" pitchFamily="2" charset="-78"/>
              </a:rPr>
              <a:t>بهره برداری از توان و ظرفیت های منطقه ای </a:t>
            </a:r>
            <a:endParaRPr lang="en-US" sz="2400" dirty="0">
              <a:cs typeface="B Nazanin" panose="00000400000000000000" pitchFamily="2" charset="-78"/>
            </a:endParaRPr>
          </a:p>
          <a:p>
            <a:pPr marL="400050" algn="just" rtl="1"/>
            <a:r>
              <a:rPr lang="fa-IR" sz="2400" dirty="0">
                <a:cs typeface="B Nazanin" panose="00000400000000000000" pitchFamily="2" charset="-78"/>
              </a:rPr>
              <a:t>ارائه راه حل  برای مسائل اختصاصی هر منطقه </a:t>
            </a:r>
            <a:endParaRPr lang="en-US" sz="2400" dirty="0">
              <a:cs typeface="B Nazanin" panose="00000400000000000000" pitchFamily="2" charset="-78"/>
            </a:endParaRPr>
          </a:p>
          <a:p>
            <a:pPr marL="400050" algn="just" rtl="1"/>
            <a:r>
              <a:rPr lang="fa-IR" sz="2400" dirty="0">
                <a:cs typeface="B Nazanin" panose="00000400000000000000" pitchFamily="2" charset="-78"/>
              </a:rPr>
              <a:t>شناسایی نیروهای توانمند در سطح کشور </a:t>
            </a:r>
            <a:endParaRPr lang="en-US" sz="2400" dirty="0">
              <a:cs typeface="B Nazanin" panose="00000400000000000000" pitchFamily="2" charset="-78"/>
            </a:endParaRPr>
          </a:p>
          <a:p>
            <a:pPr marL="400050" algn="just" rtl="1"/>
            <a:r>
              <a:rPr lang="fa-IR" sz="2400" dirty="0">
                <a:cs typeface="B Nazanin" panose="00000400000000000000" pitchFamily="2" charset="-78"/>
              </a:rPr>
              <a:t>ارائه منطقه ای آموزش ها </a:t>
            </a:r>
            <a:endParaRPr lang="en-US" sz="2400" dirty="0">
              <a:cs typeface="B Nazanin" panose="00000400000000000000" pitchFamily="2" charset="-78"/>
            </a:endParaRPr>
          </a:p>
          <a:p>
            <a:pPr marL="400050" algn="just" rtl="1"/>
            <a:r>
              <a:rPr lang="fa-IR" sz="2400" dirty="0">
                <a:cs typeface="B Nazanin" panose="00000400000000000000" pitchFamily="2" charset="-78"/>
              </a:rPr>
              <a:t>سازماندهی همگرایانه فعالیت اعضا در  یک منطقه 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 algn="ctr" rtl="1">
              <a:spcBef>
                <a:spcPct val="20000"/>
              </a:spcBef>
            </a:pPr>
            <a:r>
              <a:rPr lang="fa-IR" sz="3200" b="1" dirty="0" smtClean="0">
                <a:effectLst/>
                <a:cs typeface="B Nazanin" panose="00000400000000000000" pitchFamily="2" charset="-78"/>
              </a:rPr>
              <a:t/>
            </a:r>
            <a:br>
              <a:rPr lang="fa-IR" sz="3200" b="1" dirty="0" smtClean="0">
                <a:effectLst/>
                <a:cs typeface="B Nazanin" panose="00000400000000000000" pitchFamily="2" charset="-78"/>
              </a:rPr>
            </a:br>
            <a:r>
              <a:rPr lang="fa-IR" sz="3200" b="1" dirty="0" smtClean="0">
                <a:effectLst/>
                <a:cs typeface="B Nazanin" panose="00000400000000000000" pitchFamily="2" charset="-78"/>
              </a:rPr>
              <a:t>اهداف </a:t>
            </a:r>
            <a:r>
              <a:rPr lang="en-US" sz="3200" b="1" dirty="0">
                <a:effectLst/>
                <a:cs typeface="B Nazanin" panose="00000400000000000000" pitchFamily="2" charset="-78"/>
              </a:rPr>
              <a:t/>
            </a:r>
            <a:br>
              <a:rPr lang="en-US" sz="3200" b="1" dirty="0">
                <a:effectLst/>
                <a:cs typeface="B Nazanin" panose="00000400000000000000" pitchFamily="2" charset="-78"/>
              </a:rPr>
            </a:b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وظایف و فعالیت </a:t>
            </a:r>
            <a:r>
              <a:rPr lang="fa-IR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ها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09" y="1531485"/>
            <a:ext cx="7143750" cy="2884651"/>
          </a:xfrm>
        </p:spPr>
        <p:txBody>
          <a:bodyPr>
            <a:noAutofit/>
          </a:bodyPr>
          <a:lstStyle/>
          <a:p>
            <a:pPr marL="514350" indent="-45720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تابع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سیاست های کلی و آیین نامه های داخلی انجمن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مادر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514350" indent="-45720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ارتباط با دانشگاه علوم پزشکی و شاخه های تشکیلاتی آن در منطقه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514350" indent="-45720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انعکاس تصمیم های انجمن مرکزی به اعضای تحت پوشش منطقه خود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514350" indent="-45720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شناسایی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نیازهای محلی اعضا و ارائه راه حل های محلی برای مشکلات ویژه منطقه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0943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وظایف و فعالیت </a:t>
            </a:r>
            <a:r>
              <a:rPr lang="fa-IR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ها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7" y="1631374"/>
            <a:ext cx="7143750" cy="2545771"/>
          </a:xfrm>
        </p:spPr>
        <p:txBody>
          <a:bodyPr>
            <a:noAutofit/>
          </a:bodyPr>
          <a:lstStyle/>
          <a:p>
            <a:pPr marL="514350" indent="-45720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ارتباط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با سازمان ها و ادارات دولتی و غیر دولتی و ساختارهای حکومتی در سطح منطقه  تحت پوشش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514350" indent="-45720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برگزاری دوره های آموزشی منطقه ای با نظارت انجمن مادر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514350" indent="-45720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نگه داری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، به روز رسانی و ارسال اطلاعات اعضای منطقه به انجمن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مادر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237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30" y="272179"/>
            <a:ext cx="6523462" cy="725349"/>
          </a:xfrm>
        </p:spPr>
        <p:txBody>
          <a:bodyPr>
            <a:normAutofit/>
          </a:bodyPr>
          <a:lstStyle/>
          <a:p>
            <a:pPr lvl="0"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انتخابات</a:t>
            </a:r>
            <a:endParaRPr lang="en-US" sz="32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596" y="997528"/>
            <a:ext cx="7174921" cy="3938154"/>
          </a:xfrm>
        </p:spPr>
        <p:txBody>
          <a:bodyPr>
            <a:noAutofit/>
          </a:bodyPr>
          <a:lstStyle/>
          <a:p>
            <a:pPr lvl="0" algn="r" rtl="1"/>
            <a:r>
              <a:rPr lang="fa-IR" sz="2000" dirty="0" smtClean="0">
                <a:cs typeface="B Nazanin" panose="00000400000000000000" pitchFamily="2" charset="-78"/>
              </a:rPr>
              <a:t>دعوت از </a:t>
            </a:r>
            <a:r>
              <a:rPr lang="fa-IR" sz="2000" dirty="0">
                <a:cs typeface="B Nazanin" panose="00000400000000000000" pitchFamily="2" charset="-78"/>
              </a:rPr>
              <a:t>عموم </a:t>
            </a:r>
            <a:r>
              <a:rPr lang="fa-IR" sz="2000" dirty="0" smtClean="0">
                <a:cs typeface="B Nazanin" panose="00000400000000000000" pitchFamily="2" charset="-78"/>
              </a:rPr>
              <a:t>متخصصان/ فوق تخصص های کودکان شاغل </a:t>
            </a:r>
            <a:r>
              <a:rPr lang="fa-IR" sz="2000" dirty="0">
                <a:cs typeface="B Nazanin" panose="00000400000000000000" pitchFamily="2" charset="-78"/>
              </a:rPr>
              <a:t>در آن استان/ شهرستان برای تشکیل مجمع </a:t>
            </a:r>
            <a:r>
              <a:rPr lang="fa-IR" sz="2000" dirty="0" smtClean="0">
                <a:cs typeface="B Nazanin" panose="00000400000000000000" pitchFamily="2" charset="-78"/>
              </a:rPr>
              <a:t>عمومی،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 </a:t>
            </a: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طی فراخوانی از طریق گروه های فضای مجازی که نمایندگان انجمن مرکزی نیز در آن حضور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دارند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lvl="0" algn="r" rtl="1"/>
            <a:r>
              <a:rPr lang="fa-IR" sz="2000" dirty="0" smtClean="0">
                <a:cs typeface="B Nazanin" panose="00000400000000000000" pitchFamily="2" charset="-78"/>
              </a:rPr>
              <a:t>آشنایی با </a:t>
            </a:r>
            <a:r>
              <a:rPr lang="fa-IR" sz="2000" dirty="0">
                <a:cs typeface="B Nazanin" panose="00000400000000000000" pitchFamily="2" charset="-78"/>
              </a:rPr>
              <a:t>اهداف و اساسنامه 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lvl="0" algn="r" rtl="1"/>
            <a:r>
              <a:rPr lang="fa-IR" sz="2000" dirty="0" smtClean="0">
                <a:cs typeface="B Nazanin" panose="00000400000000000000" pitchFamily="2" charset="-78"/>
              </a:rPr>
              <a:t>اعلام تاریخ </a:t>
            </a:r>
            <a:r>
              <a:rPr lang="fa-IR" sz="2000" dirty="0">
                <a:cs typeface="B Nazanin" panose="00000400000000000000" pitchFamily="2" charset="-78"/>
              </a:rPr>
              <a:t>تشکیل مجمع عمومی و </a:t>
            </a:r>
            <a:r>
              <a:rPr lang="fa-IR" sz="2000" dirty="0" smtClean="0">
                <a:cs typeface="B Nazanin" panose="00000400000000000000" pitchFamily="2" charset="-78"/>
              </a:rPr>
              <a:t>انتخابات </a:t>
            </a:r>
            <a:r>
              <a:rPr lang="fa-IR" sz="2000" dirty="0">
                <a:cs typeface="B Nazanin" panose="00000400000000000000" pitchFamily="2" charset="-78"/>
              </a:rPr>
              <a:t>به دفتر انجمن مرکزی </a:t>
            </a:r>
            <a:r>
              <a:rPr lang="fa-IR" sz="2000" dirty="0" smtClean="0">
                <a:cs typeface="B Nazanin" panose="00000400000000000000" pitchFamily="2" charset="-78"/>
              </a:rPr>
              <a:t>برای اعزام نماینده </a:t>
            </a:r>
            <a:r>
              <a:rPr lang="fa-IR" sz="2000" dirty="0">
                <a:cs typeface="B Nazanin" panose="00000400000000000000" pitchFamily="2" charset="-78"/>
              </a:rPr>
              <a:t>ناظر در آن تاریخ 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lvl="0" algn="r" rtl="1"/>
            <a:r>
              <a:rPr lang="fa-IR" sz="2000" dirty="0" smtClean="0">
                <a:cs typeface="B Nazanin" panose="00000400000000000000" pitchFamily="2" charset="-78"/>
              </a:rPr>
              <a:t>اعلام آمادگی داوطلبان </a:t>
            </a:r>
            <a:r>
              <a:rPr lang="fa-IR" sz="2000" dirty="0">
                <a:cs typeface="B Nazanin" panose="00000400000000000000" pitchFamily="2" charset="-78"/>
              </a:rPr>
              <a:t>عضویت در هیئت مدیره </a:t>
            </a:r>
            <a:r>
              <a:rPr lang="fa-IR" sz="2000" dirty="0" smtClean="0">
                <a:cs typeface="B Nazanin" panose="00000400000000000000" pitchFamily="2" charset="-78"/>
              </a:rPr>
              <a:t>و معرفی خود به </a:t>
            </a:r>
            <a:r>
              <a:rPr lang="fa-IR" sz="2000" dirty="0">
                <a:cs typeface="B Nazanin" panose="00000400000000000000" pitchFamily="2" charset="-78"/>
              </a:rPr>
              <a:t>مجمع عمومی 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lvl="0" algn="r" rtl="1"/>
            <a:r>
              <a:rPr lang="fa-IR" sz="2000" dirty="0" smtClean="0">
                <a:cs typeface="B Nazanin" panose="00000400000000000000" pitchFamily="2" charset="-78"/>
              </a:rPr>
              <a:t>برگزاری انتخابات با </a:t>
            </a:r>
            <a:r>
              <a:rPr lang="fa-IR" sz="2000" dirty="0">
                <a:cs typeface="B Nazanin" panose="00000400000000000000" pitchFamily="2" charset="-78"/>
              </a:rPr>
              <a:t>حضور هیئت </a:t>
            </a:r>
            <a:r>
              <a:rPr lang="fa-IR" sz="2000" dirty="0" smtClean="0">
                <a:cs typeface="B Nazanin" panose="00000400000000000000" pitchFamily="2" charset="-78"/>
              </a:rPr>
              <a:t>نظارت</a:t>
            </a:r>
            <a:endParaRPr lang="fa-IR" sz="2000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000" dirty="0" smtClean="0">
                <a:cs typeface="B Nazanin" panose="00000400000000000000" pitchFamily="2" charset="-78"/>
              </a:rPr>
              <a:t>انجام  رأی </a:t>
            </a:r>
            <a:r>
              <a:rPr lang="fa-IR" sz="2000" dirty="0">
                <a:cs typeface="B Nazanin" panose="00000400000000000000" pitchFamily="2" charset="-78"/>
              </a:rPr>
              <a:t>گیری برای انتخاب 5-7 نفر به عنوان هیئت مدیره، </a:t>
            </a:r>
            <a:r>
              <a:rPr lang="fa-IR" sz="2000" dirty="0" smtClean="0">
                <a:cs typeface="B Nazanin" panose="00000400000000000000" pitchFamily="2" charset="-78"/>
              </a:rPr>
              <a:t>یک </a:t>
            </a:r>
            <a:r>
              <a:rPr lang="fa-IR" sz="2000" dirty="0">
                <a:cs typeface="B Nazanin" panose="00000400000000000000" pitchFamily="2" charset="-78"/>
              </a:rPr>
              <a:t>بازرس اصلی و یک بازرس علی البدل 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lvl="0" algn="r" rtl="1"/>
            <a:r>
              <a:rPr lang="fa-IR" sz="2000" dirty="0" smtClean="0">
                <a:cs typeface="B Nazanin" panose="00000400000000000000" pitchFamily="2" charset="-78"/>
              </a:rPr>
              <a:t>دوره </a:t>
            </a:r>
            <a:r>
              <a:rPr lang="fa-IR" sz="2000" dirty="0">
                <a:cs typeface="B Nazanin" panose="00000400000000000000" pitchFamily="2" charset="-78"/>
              </a:rPr>
              <a:t>فعالیت هیئت مدیره </a:t>
            </a:r>
            <a:r>
              <a:rPr lang="fa-IR" sz="2000" dirty="0" smtClean="0">
                <a:cs typeface="B Nazanin" panose="00000400000000000000" pitchFamily="2" charset="-78"/>
              </a:rPr>
              <a:t>منتخب به مدت </a:t>
            </a:r>
            <a:r>
              <a:rPr lang="fa-IR" sz="2000" dirty="0">
                <a:cs typeface="B Nazanin" panose="00000400000000000000" pitchFamily="2" charset="-78"/>
              </a:rPr>
              <a:t>4 سال از تاریخ تأیید </a:t>
            </a:r>
            <a:r>
              <a:rPr lang="fa-IR" sz="2000" dirty="0" smtClean="0">
                <a:cs typeface="B Nazanin" panose="00000400000000000000" pitchFamily="2" charset="-78"/>
              </a:rPr>
              <a:t>انتخابات</a:t>
            </a:r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766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013115"/>
            <a:ext cx="7144923" cy="3345872"/>
          </a:xfrm>
        </p:spPr>
        <p:txBody>
          <a:bodyPr>
            <a:noAutofit/>
          </a:bodyPr>
          <a:lstStyle/>
          <a:p>
            <a:pPr algn="r" rtl="1"/>
            <a:r>
              <a:rPr lang="fa-IR" sz="2000" dirty="0" smtClean="0">
                <a:cs typeface="B Nazanin" panose="00000400000000000000" pitchFamily="2" charset="-78"/>
              </a:rPr>
              <a:t>ارسال نتیجه نهایی </a:t>
            </a:r>
            <a:r>
              <a:rPr lang="fa-IR" sz="2000" dirty="0">
                <a:cs typeface="B Nazanin" panose="00000400000000000000" pitchFamily="2" charset="-78"/>
              </a:rPr>
              <a:t>انتخابات </a:t>
            </a:r>
            <a:r>
              <a:rPr lang="fa-IR" sz="2000" dirty="0" smtClean="0">
                <a:cs typeface="B Nazanin" panose="00000400000000000000" pitchFamily="2" charset="-78"/>
              </a:rPr>
              <a:t>(یک نسخه از صورتجلسه پس از تنظیم و قرائت آن) برای تأیید </a:t>
            </a:r>
            <a:r>
              <a:rPr lang="fa-IR" sz="2000" dirty="0">
                <a:cs typeface="B Nazanin" panose="00000400000000000000" pitchFamily="2" charset="-78"/>
              </a:rPr>
              <a:t>نهایی به دفتر انجمن مرکزی 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B Nazanin" panose="00000400000000000000" pitchFamily="2" charset="-78"/>
              </a:rPr>
              <a:t>در </a:t>
            </a:r>
            <a:r>
              <a:rPr lang="fa-IR" sz="2000" dirty="0">
                <a:cs typeface="B Nazanin" panose="00000400000000000000" pitchFamily="2" charset="-78"/>
              </a:rPr>
              <a:t>صورتجلسه موارد زیر ذکر گردد: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/>
            <a:r>
              <a:rPr lang="fa-IR" sz="2000" dirty="0">
                <a:cs typeface="B Nazanin" panose="00000400000000000000" pitchFamily="2" charset="-78"/>
              </a:rPr>
              <a:t>تعداد شرکت کنندگان 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/>
            <a:r>
              <a:rPr lang="fa-IR" sz="2000" dirty="0">
                <a:cs typeface="B Nazanin" panose="00000400000000000000" pitchFamily="2" charset="-78"/>
              </a:rPr>
              <a:t>رئیس سنی و منشی مجمع 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/>
            <a:r>
              <a:rPr lang="fa-IR" sz="2000" dirty="0">
                <a:cs typeface="B Nazanin" panose="00000400000000000000" pitchFamily="2" charset="-78"/>
              </a:rPr>
              <a:t>هیئت نظارت بر انتخابات شرکت کنندگان 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/>
            <a:r>
              <a:rPr lang="fa-IR" sz="2000" dirty="0">
                <a:cs typeface="B Nazanin" panose="00000400000000000000" pitchFamily="2" charset="-78"/>
              </a:rPr>
              <a:t>اعلام کاندیداها به تفکیک هیئت مدیره و بازرسین 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/>
            <a:r>
              <a:rPr lang="fa-IR" sz="2000" dirty="0">
                <a:cs typeface="B Nazanin" panose="00000400000000000000" pitchFamily="2" charset="-78"/>
              </a:rPr>
              <a:t>اسامی صاحبان اکثریت آرا به ترتیب تعداد آرا 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/>
            <a:r>
              <a:rPr lang="fa-IR" sz="2000" dirty="0">
                <a:cs typeface="B Nazanin" panose="00000400000000000000" pitchFamily="2" charset="-78"/>
              </a:rPr>
              <a:t>امضای صورتجلسه و تأیید انتخابات از طرف هیئت نظارت بر انتخابات و رئیس سنی جلسه و </a:t>
            </a:r>
            <a:r>
              <a:rPr lang="fa-IR" sz="2000" dirty="0" smtClean="0">
                <a:cs typeface="B Nazanin" panose="00000400000000000000" pitchFamily="2" charset="-78"/>
              </a:rPr>
              <a:t>کاندیداها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84359" y="139893"/>
            <a:ext cx="6523462" cy="725349"/>
          </a:xfrm>
        </p:spPr>
        <p:txBody>
          <a:bodyPr>
            <a:normAutofit/>
          </a:bodyPr>
          <a:lstStyle/>
          <a:p>
            <a:pPr lvl="0"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انتخابات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3574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40" y="1122219"/>
            <a:ext cx="7226878" cy="3512126"/>
          </a:xfrm>
        </p:spPr>
        <p:txBody>
          <a:bodyPr>
            <a:normAutofit fontScale="77500" lnSpcReduction="20000"/>
          </a:bodyPr>
          <a:lstStyle/>
          <a:p>
            <a:pPr lvl="0" algn="r" rtl="1"/>
            <a:r>
              <a:rPr lang="fa-IR" dirty="0" smtClean="0">
                <a:cs typeface="B Nazanin" panose="00000400000000000000" pitchFamily="2" charset="-78"/>
              </a:rPr>
              <a:t>اعلام </a:t>
            </a:r>
            <a:r>
              <a:rPr lang="fa-IR" dirty="0">
                <a:cs typeface="B Nazanin" panose="00000400000000000000" pitchFamily="2" charset="-78"/>
              </a:rPr>
              <a:t>تأیید </a:t>
            </a:r>
            <a:r>
              <a:rPr lang="fa-IR" dirty="0" smtClean="0">
                <a:cs typeface="B Nazanin" panose="00000400000000000000" pitchFamily="2" charset="-78"/>
              </a:rPr>
              <a:t>انتخابات از طرف هیئت مدیره انجمن مرکزی</a:t>
            </a:r>
          </a:p>
          <a:p>
            <a:pPr lvl="0" algn="r" rtl="1"/>
            <a:r>
              <a:rPr lang="fa-IR" dirty="0" smtClean="0">
                <a:cs typeface="B Nazanin" panose="00000400000000000000" pitchFamily="2" charset="-78"/>
              </a:rPr>
              <a:t>انجام انتخابات داخلی برای تعیین هیئت </a:t>
            </a:r>
            <a:r>
              <a:rPr lang="fa-IR" dirty="0">
                <a:cs typeface="B Nazanin" panose="00000400000000000000" pitchFamily="2" charset="-78"/>
              </a:rPr>
              <a:t>رئیسه انجمن ( رئیس، نایب رئیس، دبیر، خزانه دار) </a:t>
            </a:r>
            <a:r>
              <a:rPr lang="fa-IR" dirty="0" smtClean="0">
                <a:cs typeface="B Nazanin" panose="00000400000000000000" pitchFamily="2" charset="-78"/>
              </a:rPr>
              <a:t>در </a:t>
            </a:r>
            <a:r>
              <a:rPr lang="fa-IR" dirty="0">
                <a:cs typeface="B Nazanin" panose="00000400000000000000" pitchFamily="2" charset="-78"/>
              </a:rPr>
              <a:t>اولین جلسه </a:t>
            </a:r>
            <a:r>
              <a:rPr lang="fa-IR" dirty="0" smtClean="0">
                <a:cs typeface="B Nazanin" panose="00000400000000000000" pitchFamily="2" charset="-78"/>
              </a:rPr>
              <a:t>رسمی هیئت </a:t>
            </a:r>
            <a:r>
              <a:rPr lang="fa-IR" dirty="0">
                <a:cs typeface="B Nazanin" panose="00000400000000000000" pitchFamily="2" charset="-78"/>
              </a:rPr>
              <a:t>مدیره منتخب </a:t>
            </a:r>
          </a:p>
          <a:p>
            <a:pPr lvl="0" algn="r" rtl="1"/>
            <a:r>
              <a:rPr lang="fa-IR" dirty="0" smtClean="0">
                <a:cs typeface="B Nazanin" panose="00000400000000000000" pitchFamily="2" charset="-78"/>
              </a:rPr>
              <a:t>اعلام اسامی هیئت رئیسه انجمن به </a:t>
            </a:r>
            <a:r>
              <a:rPr lang="fa-IR" dirty="0">
                <a:cs typeface="B Nazanin" panose="00000400000000000000" pitchFamily="2" charset="-78"/>
              </a:rPr>
              <a:t>دفتر انجمن مرکزی </a:t>
            </a:r>
            <a:endParaRPr lang="fa-IR" dirty="0" smtClean="0">
              <a:cs typeface="B Nazanin" panose="00000400000000000000" pitchFamily="2" charset="-78"/>
            </a:endParaRPr>
          </a:p>
          <a:p>
            <a:pPr lvl="0" algn="r" rtl="1"/>
            <a:r>
              <a:rPr lang="fa-IR" dirty="0" smtClean="0">
                <a:cs typeface="B Nazanin" panose="00000400000000000000" pitchFamily="2" charset="-78"/>
              </a:rPr>
              <a:t>صدور حکم </a:t>
            </a:r>
            <a:r>
              <a:rPr lang="fa-IR" dirty="0">
                <a:cs typeface="B Nazanin" panose="00000400000000000000" pitchFamily="2" charset="-78"/>
              </a:rPr>
              <a:t>ریاست هر یک از روسای انجمن های استان/ شهرستان با امضای رئیس انجمن </a:t>
            </a:r>
            <a:r>
              <a:rPr lang="fa-IR" dirty="0" smtClean="0">
                <a:cs typeface="B Nazanin" panose="00000400000000000000" pitchFamily="2" charset="-78"/>
              </a:rPr>
              <a:t>مرکزی</a:t>
            </a:r>
            <a:endParaRPr lang="en-US" dirty="0">
              <a:cs typeface="B Nazanin" panose="00000400000000000000" pitchFamily="2" charset="-78"/>
            </a:endParaRPr>
          </a:p>
          <a:p>
            <a:pPr lvl="0" algn="r" rtl="1"/>
            <a:r>
              <a:rPr lang="fa-IR" dirty="0" smtClean="0">
                <a:cs typeface="B Nazanin" panose="00000400000000000000" pitchFamily="2" charset="-78"/>
              </a:rPr>
              <a:t>تشکیل جلسات </a:t>
            </a:r>
            <a:r>
              <a:rPr lang="fa-IR" dirty="0">
                <a:cs typeface="B Nazanin" panose="00000400000000000000" pitchFamily="2" charset="-78"/>
              </a:rPr>
              <a:t>هیئت مدیره انجمن حداقل هر یک ماه یک بار </a:t>
            </a:r>
            <a:r>
              <a:rPr lang="fa-IR" dirty="0" smtClean="0">
                <a:cs typeface="B Nazanin" panose="00000400000000000000" pitchFamily="2" charset="-78"/>
              </a:rPr>
              <a:t>که با </a:t>
            </a:r>
            <a:r>
              <a:rPr lang="fa-IR" dirty="0">
                <a:cs typeface="B Nazanin" panose="00000400000000000000" pitchFamily="2" charset="-78"/>
              </a:rPr>
              <a:t>حضور دو سوم اعضا رسمیت می </a:t>
            </a:r>
            <a:r>
              <a:rPr lang="fa-IR" dirty="0" smtClean="0">
                <a:cs typeface="B Nazanin" panose="00000400000000000000" pitchFamily="2" charset="-78"/>
              </a:rPr>
              <a:t>یابد. تصمیمات </a:t>
            </a:r>
            <a:r>
              <a:rPr lang="fa-IR" dirty="0">
                <a:cs typeface="B Nazanin" panose="00000400000000000000" pitchFamily="2" charset="-78"/>
              </a:rPr>
              <a:t>با اکثریت آرای حاضرین خواهد </a:t>
            </a:r>
            <a:r>
              <a:rPr lang="fa-IR" dirty="0" smtClean="0">
                <a:cs typeface="B Nazanin" panose="00000400000000000000" pitchFamily="2" charset="-78"/>
              </a:rPr>
              <a:t>بود</a:t>
            </a:r>
          </a:p>
          <a:p>
            <a:pPr lvl="0" algn="r" rtl="1"/>
            <a:r>
              <a:rPr lang="fa-IR" dirty="0" smtClean="0">
                <a:cs typeface="B Nazanin" panose="00000400000000000000" pitchFamily="2" charset="-78"/>
              </a:rPr>
              <a:t>علاوه بر این جلسات، در </a:t>
            </a:r>
            <a:r>
              <a:rPr lang="fa-IR" dirty="0">
                <a:cs typeface="B Nazanin" panose="00000400000000000000" pitchFamily="2" charset="-78"/>
              </a:rPr>
              <a:t>صورت درخواست رئیس هیئت مدیره یا درخواست کتبی 4 تن از اعضای هیئت </a:t>
            </a:r>
            <a:r>
              <a:rPr lang="fa-IR" dirty="0" smtClean="0">
                <a:cs typeface="B Nazanin" panose="00000400000000000000" pitchFamily="2" charset="-78"/>
              </a:rPr>
              <a:t>مدیره، جلسه </a:t>
            </a:r>
            <a:r>
              <a:rPr lang="fa-IR" dirty="0">
                <a:cs typeface="B Nazanin" panose="00000400000000000000" pitchFamily="2" charset="-78"/>
              </a:rPr>
              <a:t>هیئت مدیره </a:t>
            </a:r>
            <a:r>
              <a:rPr lang="fa-IR" dirty="0" smtClean="0">
                <a:cs typeface="B Nazanin" panose="00000400000000000000" pitchFamily="2" charset="-78"/>
              </a:rPr>
              <a:t>تشکیل خواهد شد</a:t>
            </a:r>
          </a:p>
          <a:p>
            <a:pPr lvl="0" algn="r" rtl="1"/>
            <a:r>
              <a:rPr lang="fa-IR" dirty="0" smtClean="0">
                <a:cs typeface="B Nazanin" panose="00000400000000000000" pitchFamily="2" charset="-78"/>
              </a:rPr>
              <a:t>ارسال یک </a:t>
            </a:r>
            <a:r>
              <a:rPr lang="fa-IR" dirty="0">
                <a:cs typeface="B Nazanin" panose="00000400000000000000" pitchFamily="2" charset="-78"/>
              </a:rPr>
              <a:t>نسخه از صورتجلسه برای انجمن </a:t>
            </a:r>
            <a:r>
              <a:rPr lang="fa-IR" dirty="0" smtClean="0">
                <a:cs typeface="B Nazanin" panose="00000400000000000000" pitchFamily="2" charset="-78"/>
              </a:rPr>
              <a:t>مرکزی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0522" y="119111"/>
            <a:ext cx="6523462" cy="725349"/>
          </a:xfrm>
        </p:spPr>
        <p:txBody>
          <a:bodyPr>
            <a:normAutofit/>
          </a:bodyPr>
          <a:lstStyle/>
          <a:p>
            <a:pPr lvl="0"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انتخابات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3122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398" y="384079"/>
            <a:ext cx="6523462" cy="725349"/>
          </a:xfrm>
        </p:spPr>
        <p:txBody>
          <a:bodyPr>
            <a:noAutofit/>
          </a:bodyPr>
          <a:lstStyle/>
          <a:p>
            <a:pPr lvl="0"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امور مالی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endParaRPr lang="en-US" sz="32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38" y="1543049"/>
            <a:ext cx="7203498" cy="3117274"/>
          </a:xfrm>
        </p:spPr>
        <p:txBody>
          <a:bodyPr>
            <a:noAutofit/>
          </a:bodyPr>
          <a:lstStyle/>
          <a:p>
            <a:pPr indent="-28575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حق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عضویت انجمن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اختیار هیأت مدیره شاخه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است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حساب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مشترک شخص حقیقی دو امضا به نام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رئیس یا نایب رئیس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 خزانه دار شاخه افتتاح و با تأیید هیأت مدیره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خود به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انجمن مرکزی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اعلام نمایند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حق عضویت و کمک های مالی انجمن مرکزی و درآمدهای حاصل از فعالیت های منطقه ای شامل کنگره و دوره های آموزشی در این حساب واریز و برداشت خواهد شد 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/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733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398" y="384079"/>
            <a:ext cx="6523462" cy="725349"/>
          </a:xfrm>
        </p:spPr>
        <p:txBody>
          <a:bodyPr>
            <a:noAutofit/>
          </a:bodyPr>
          <a:lstStyle/>
          <a:p>
            <a:pPr lvl="0" algn="ctr" rtl="1"/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fa-I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امور مالی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endParaRPr lang="en-US" sz="32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38" y="1039090"/>
            <a:ext cx="7335982" cy="3969848"/>
          </a:xfrm>
        </p:spPr>
        <p:txBody>
          <a:bodyPr>
            <a:noAutofit/>
          </a:bodyPr>
          <a:lstStyle/>
          <a:p>
            <a:pPr indent="-28575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پایان سال مالی یا بر حسب استعلام انجمن مرکزی گزارش مالی مکتوب همراه با گردش حساب شاخه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به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هیأت مدیره انجمن مادر ارسال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می گردد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پس از اتمام دوره هیأت مدیره گردش حساب بانکی به عنوان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اسناد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مالی شاخه منطقه ای و انجمن مرکزی به هیأت مدیره انجمن مادر انعکاس داده می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شود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صورت انتخاب هیأت مدیره جدید حساب شاخه با نام اعضای جدید افتتاح و اداره می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شود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indent="-285750" algn="just" rtl="1">
              <a:spcBef>
                <a:spcPts val="0"/>
              </a:spcBef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صورت انحلال شاخه به هر دلیل، منابع مالی و کلیه دارایی ها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به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انجمن مرکزی منتقل </a:t>
            </a: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می شود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/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94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804</Words>
  <Application>Microsoft Office PowerPoint</Application>
  <PresentationFormat>On-screen Show (16:9)</PresentationFormat>
  <Paragraphs>63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 Nazanin</vt:lpstr>
      <vt:lpstr>Calibri</vt:lpstr>
      <vt:lpstr>Office Theme</vt:lpstr>
      <vt:lpstr>PowerPoint Presentation</vt:lpstr>
      <vt:lpstr> اهداف  </vt:lpstr>
      <vt:lpstr>وظایف و فعالیت ها </vt:lpstr>
      <vt:lpstr>وظایف و فعالیت ها </vt:lpstr>
      <vt:lpstr>انتخابات</vt:lpstr>
      <vt:lpstr>انتخابات</vt:lpstr>
      <vt:lpstr>انتخابات</vt:lpstr>
      <vt:lpstr> امور مالی </vt:lpstr>
      <vt:lpstr> امور مالی </vt:lpstr>
      <vt:lpstr> امور اداری </vt:lpstr>
      <vt:lpstr> امور اداری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2025-05-06T19:02:31Z</dcterms:modified>
</cp:coreProperties>
</file>