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4"/>
  </p:notesMasterIdLst>
  <p:sldIdLst>
    <p:sldId id="256" r:id="rId2"/>
    <p:sldId id="259" r:id="rId3"/>
    <p:sldId id="276" r:id="rId4"/>
    <p:sldId id="277" r:id="rId5"/>
    <p:sldId id="273" r:id="rId6"/>
    <p:sldId id="274" r:id="rId7"/>
    <p:sldId id="275" r:id="rId8"/>
    <p:sldId id="263" r:id="rId9"/>
    <p:sldId id="268" r:id="rId10"/>
    <p:sldId id="264" r:id="rId11"/>
    <p:sldId id="269" r:id="rId12"/>
    <p:sldId id="260" r:id="rId1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225"/>
    <a:srgbClr val="FF2549"/>
    <a:srgbClr val="5DD5FF"/>
    <a:srgbClr val="FF0D97"/>
    <a:srgbClr val="0000CC"/>
    <a:srgbClr val="003635"/>
    <a:srgbClr val="9EFF29"/>
    <a:srgbClr val="C80064"/>
    <a:srgbClr val="C33A1F"/>
    <a:srgbClr val="007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6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97311" y="2322871"/>
            <a:ext cx="8015750" cy="1644446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7313" y="2610463"/>
            <a:ext cx="8001000" cy="678426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rgbClr val="FFC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xmlns="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821" y="1013377"/>
            <a:ext cx="8347591" cy="763526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777180"/>
            <a:ext cx="8325464" cy="3001295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981" y="436034"/>
            <a:ext cx="6523462" cy="72534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948" y="1209367"/>
            <a:ext cx="6548284" cy="3508626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67" y="1075431"/>
            <a:ext cx="8093365" cy="763525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83987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312267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83987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312267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16923" y="2329907"/>
            <a:ext cx="8827077" cy="1052333"/>
          </a:xfrm>
        </p:spPr>
        <p:txBody>
          <a:bodyPr>
            <a:noAutofit/>
          </a:bodyPr>
          <a:lstStyle/>
          <a:p>
            <a:pPr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دستورالعمل تشکیل شاخه های منطقه ای انجمن های علمی </a:t>
            </a:r>
            <a:r>
              <a:rPr lang="fa-IR" b="1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پزشکان کودکان</a:t>
            </a:r>
          </a:p>
          <a:p>
            <a:pPr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b="1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دی ماه 1403</a:t>
            </a:r>
            <a:endParaRPr lang="en-US" b="1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endParaRPr lang="en-US" b="1" dirty="0">
              <a:solidFill>
                <a:srgbClr val="FFFF00"/>
              </a:solidFill>
              <a:cs typeface="B Nazanin" panose="00000400000000000000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6027" y="342900"/>
            <a:ext cx="20522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3200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به نام خدا</a:t>
            </a:r>
            <a:endParaRPr lang="en-US" sz="3200" b="1" dirty="0">
              <a:solidFill>
                <a:srgbClr val="FFFF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 rtl="1"/>
            <a:r>
              <a:rPr lang="fa-I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/>
            </a:r>
            <a:br>
              <a:rPr lang="fa-I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</a:br>
            <a:r>
              <a:rPr lang="fa-I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امور اداری</a:t>
            </a: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/>
            </a:r>
            <a:b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</a:br>
            <a:endParaRPr lang="en-US" sz="3200"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127" y="1209366"/>
            <a:ext cx="7310005" cy="3762683"/>
          </a:xfrm>
        </p:spPr>
        <p:txBody>
          <a:bodyPr>
            <a:noAutofit/>
          </a:bodyPr>
          <a:lstStyle/>
          <a:p>
            <a:pPr indent="-28575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شاخه </a:t>
            </a: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های استانی می توانند از الگوی سربرگ انجمن مرکزی با نام شاخه، نشانی و شماره تماس دفتر و اسامی هیأت مدیره و بازرس خود استفاده نمایند و مجاز به استفاده از سربرگ مستقل </a:t>
            </a: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نیستند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indent="-28575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شاخه های منطقه ای مجاز به مکاتبه با سازمان ها در سطح فرا منطقه ای نیستند. مکاتبه مسولان شاخه منطقه ای انجمن باید محدود به همان منطقه </a:t>
            </a: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باشد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indent="-28575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مکاتبه درون سازمانی با شاخه های دیگر مجاز است اما باید رونوشت مکاتبات به انجمن مرکزی انعکاس داده </a:t>
            </a: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شود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9278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 rtl="1"/>
            <a:r>
              <a:rPr lang="fa-I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/>
            </a:r>
            <a:br>
              <a:rPr lang="fa-I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</a:br>
            <a:r>
              <a:rPr lang="fa-I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امور اداری</a:t>
            </a: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/>
            </a:r>
            <a:b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</a:br>
            <a:endParaRPr lang="en-US" sz="3200"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127" y="1209366"/>
            <a:ext cx="7310005" cy="3762683"/>
          </a:xfrm>
        </p:spPr>
        <p:txBody>
          <a:bodyPr>
            <a:noAutofit/>
          </a:bodyPr>
          <a:lstStyle/>
          <a:p>
            <a:pPr indent="-28575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400" dirty="0" smtClean="0">
                <a:latin typeface="B Nazanin" panose="00000400000000000000" pitchFamily="2" charset="-78"/>
                <a:ea typeface="Calibri" panose="020F0502020204030204" pitchFamily="34" charset="0"/>
                <a:cs typeface="B Nazanin" panose="00000400000000000000" pitchFamily="2" charset="-78"/>
              </a:rPr>
              <a:t>شاخه </a:t>
            </a:r>
            <a:r>
              <a:rPr lang="fa-IR" sz="2400" dirty="0">
                <a:latin typeface="B Nazanin" panose="00000400000000000000" pitchFamily="2" charset="-78"/>
                <a:ea typeface="Calibri" panose="020F0502020204030204" pitchFamily="34" charset="0"/>
                <a:cs typeface="B Nazanin" panose="00000400000000000000" pitchFamily="2" charset="-78"/>
              </a:rPr>
              <a:t>های منطقه ای مجاز به راه اندازی سایت مستقل از انجمن مرکزی نیستند.  باید فعالیت های خود را در صفحه ویژه شاخه خود در سایت انجمن مادر انعکاس </a:t>
            </a:r>
            <a:r>
              <a:rPr lang="fa-IR" sz="2400" dirty="0" smtClean="0">
                <a:latin typeface="B Nazanin" panose="00000400000000000000" pitchFamily="2" charset="-78"/>
                <a:ea typeface="Calibri" panose="020F0502020204030204" pitchFamily="34" charset="0"/>
                <a:cs typeface="B Nazanin" panose="00000400000000000000" pitchFamily="2" charset="-78"/>
              </a:rPr>
              <a:t>دهند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indent="-28575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تصویر صورتجلسات هیأت مدیره شاخه های منطقه ای پس از امضای اعضا باید به طور منظم به دفتر مرکزی انجمن ارسال </a:t>
            </a: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گردد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indent="-28575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شاخه های استانی مشخصات اعضای خود را باید به طور منظم </a:t>
            </a: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 اختیار دفتر </a:t>
            </a: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مرکزی انجمن قرار دهند. ملاک عضویت نهایی ثبت مشخصات افراد در دفتر مرکزی انجمن </a:t>
            </a: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است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/>
            <a:endParaRPr lang="en-US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6960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74373" y="2130136"/>
            <a:ext cx="34341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3600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موفق باشید</a:t>
            </a:r>
            <a:endParaRPr lang="en-US" sz="3600" b="1" dirty="0">
              <a:solidFill>
                <a:srgbClr val="FFFF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2981" y="1562658"/>
            <a:ext cx="6548284" cy="2889847"/>
          </a:xfrm>
        </p:spPr>
        <p:txBody>
          <a:bodyPr>
            <a:noAutofit/>
          </a:bodyPr>
          <a:lstStyle/>
          <a:p>
            <a:pPr marL="400050" algn="just" rtl="1"/>
            <a:r>
              <a:rPr lang="fa-IR" sz="2400" dirty="0" smtClean="0">
                <a:cs typeface="B Nazanin" panose="00000400000000000000" pitchFamily="2" charset="-78"/>
              </a:rPr>
              <a:t>تعامل </a:t>
            </a:r>
            <a:r>
              <a:rPr lang="fa-IR" sz="2400" dirty="0">
                <a:cs typeface="B Nazanin" panose="00000400000000000000" pitchFamily="2" charset="-78"/>
              </a:rPr>
              <a:t>با مسولان و کانون های تأثیرگذار در سطح منطقه </a:t>
            </a:r>
            <a:endParaRPr lang="en-US" sz="2400" dirty="0">
              <a:cs typeface="B Nazanin" panose="00000400000000000000" pitchFamily="2" charset="-78"/>
            </a:endParaRPr>
          </a:p>
          <a:p>
            <a:pPr marL="400050" algn="just" rtl="1"/>
            <a:r>
              <a:rPr lang="fa-IR" sz="2400" dirty="0">
                <a:cs typeface="B Nazanin" panose="00000400000000000000" pitchFamily="2" charset="-78"/>
              </a:rPr>
              <a:t>بهره برداری از توان و ظرفیت های منطقه ای </a:t>
            </a:r>
            <a:endParaRPr lang="en-US" sz="2400" dirty="0">
              <a:cs typeface="B Nazanin" panose="00000400000000000000" pitchFamily="2" charset="-78"/>
            </a:endParaRPr>
          </a:p>
          <a:p>
            <a:pPr marL="400050" algn="just" rtl="1"/>
            <a:r>
              <a:rPr lang="fa-IR" sz="2400" dirty="0">
                <a:cs typeface="B Nazanin" panose="00000400000000000000" pitchFamily="2" charset="-78"/>
              </a:rPr>
              <a:t>ارائه راه حل  برای مسائل اختصاصی هر منطقه </a:t>
            </a:r>
            <a:endParaRPr lang="en-US" sz="2400" dirty="0">
              <a:cs typeface="B Nazanin" panose="00000400000000000000" pitchFamily="2" charset="-78"/>
            </a:endParaRPr>
          </a:p>
          <a:p>
            <a:pPr marL="400050" algn="just" rtl="1"/>
            <a:r>
              <a:rPr lang="fa-IR" sz="2400" dirty="0">
                <a:cs typeface="B Nazanin" panose="00000400000000000000" pitchFamily="2" charset="-78"/>
              </a:rPr>
              <a:t>شناسایی نیروهای توانمند در سطح کشور </a:t>
            </a:r>
            <a:endParaRPr lang="en-US" sz="2400" dirty="0">
              <a:cs typeface="B Nazanin" panose="00000400000000000000" pitchFamily="2" charset="-78"/>
            </a:endParaRPr>
          </a:p>
          <a:p>
            <a:pPr marL="400050" algn="just" rtl="1"/>
            <a:r>
              <a:rPr lang="fa-IR" sz="2400" dirty="0">
                <a:cs typeface="B Nazanin" panose="00000400000000000000" pitchFamily="2" charset="-78"/>
              </a:rPr>
              <a:t>ارائه منطقه ای آموزش ها </a:t>
            </a:r>
            <a:endParaRPr lang="en-US" sz="2400" dirty="0">
              <a:cs typeface="B Nazanin" panose="00000400000000000000" pitchFamily="2" charset="-78"/>
            </a:endParaRPr>
          </a:p>
          <a:p>
            <a:pPr marL="400050" algn="just" rtl="1"/>
            <a:r>
              <a:rPr lang="fa-IR" sz="2400" dirty="0">
                <a:cs typeface="B Nazanin" panose="00000400000000000000" pitchFamily="2" charset="-78"/>
              </a:rPr>
              <a:t>سازماندهی همگرایانه فعالیت اعضا در  یک منطقه </a:t>
            </a:r>
            <a:endParaRPr lang="en-US" sz="2400" dirty="0">
              <a:cs typeface="B Nazanin" panose="00000400000000000000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342900" lvl="0" indent="-342900" algn="ctr" rtl="1">
              <a:spcBef>
                <a:spcPct val="20000"/>
              </a:spcBef>
            </a:pPr>
            <a:r>
              <a:rPr lang="fa-IR" sz="3200" b="1" dirty="0" smtClean="0">
                <a:effectLst/>
                <a:cs typeface="B Nazanin" panose="00000400000000000000" pitchFamily="2" charset="-78"/>
              </a:rPr>
              <a:t/>
            </a:r>
            <a:br>
              <a:rPr lang="fa-IR" sz="3200" b="1" dirty="0" smtClean="0">
                <a:effectLst/>
                <a:cs typeface="B Nazanin" panose="00000400000000000000" pitchFamily="2" charset="-78"/>
              </a:rPr>
            </a:br>
            <a:r>
              <a:rPr lang="fa-IR" sz="3200" b="1" dirty="0" smtClean="0">
                <a:effectLst/>
                <a:cs typeface="B Nazanin" panose="00000400000000000000" pitchFamily="2" charset="-78"/>
              </a:rPr>
              <a:t>اهداف </a:t>
            </a:r>
            <a:r>
              <a:rPr lang="en-US" sz="3200" b="1" dirty="0">
                <a:effectLst/>
                <a:cs typeface="B Nazanin" panose="00000400000000000000" pitchFamily="2" charset="-78"/>
              </a:rPr>
              <a:t/>
            </a:r>
            <a:br>
              <a:rPr lang="en-US" sz="3200" b="1" dirty="0">
                <a:effectLst/>
                <a:cs typeface="B Nazanin" panose="00000400000000000000" pitchFamily="2" charset="-78"/>
              </a:rPr>
            </a:br>
            <a:endParaRPr lang="en-US" sz="32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وظایف و فعالیت </a:t>
            </a:r>
            <a:r>
              <a:rPr lang="fa-IR" sz="32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ها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909" y="1531485"/>
            <a:ext cx="7143750" cy="2884651"/>
          </a:xfrm>
        </p:spPr>
        <p:txBody>
          <a:bodyPr>
            <a:noAutofit/>
          </a:bodyPr>
          <a:lstStyle/>
          <a:p>
            <a:pPr marL="514350" indent="-457200" algn="just" rtl="1">
              <a:spcBef>
                <a:spcPts val="0"/>
              </a:spcBef>
              <a:spcAft>
                <a:spcPts val="800"/>
              </a:spcAft>
            </a:pP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تابع </a:t>
            </a: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سیاست های کلی و آیین نامه های داخلی انجمن </a:t>
            </a: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مادر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514350" indent="-457200" algn="just" rtl="1">
              <a:spcBef>
                <a:spcPts val="0"/>
              </a:spcBef>
              <a:spcAft>
                <a:spcPts val="800"/>
              </a:spcAft>
            </a:pP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ارتباط با دانشگاه علوم پزشکی و شاخه های تشکیلاتی آن در منطقه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514350" indent="-457200" algn="just" rtl="1">
              <a:spcBef>
                <a:spcPts val="0"/>
              </a:spcBef>
              <a:spcAft>
                <a:spcPts val="800"/>
              </a:spcAft>
            </a:pP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انعکاس تصمیم های انجمن مرکزی به اعضای تحت پوشش منطقه خود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514350" indent="-457200" algn="just" rtl="1">
              <a:spcBef>
                <a:spcPts val="0"/>
              </a:spcBef>
              <a:spcAft>
                <a:spcPts val="800"/>
              </a:spcAft>
            </a:pP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شناسایی </a:t>
            </a: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نیازهای محلی اعضا و ارائه راه حل های محلی برای مشکلات ویژه منطقه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0943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وظایف و فعالیت </a:t>
            </a:r>
            <a:r>
              <a:rPr lang="fa-IR" sz="32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ها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837" y="1631374"/>
            <a:ext cx="7143750" cy="2545771"/>
          </a:xfrm>
        </p:spPr>
        <p:txBody>
          <a:bodyPr>
            <a:noAutofit/>
          </a:bodyPr>
          <a:lstStyle/>
          <a:p>
            <a:pPr marL="514350" indent="-457200" algn="just" rtl="1">
              <a:spcBef>
                <a:spcPts val="0"/>
              </a:spcBef>
              <a:spcAft>
                <a:spcPts val="800"/>
              </a:spcAft>
            </a:pP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ارتباط </a:t>
            </a: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با سازمان ها و ادارات دولتی و غیر دولتی و ساختارهای حکومتی در سطح منطقه  تحت پوشش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514350" indent="-457200" algn="just" rtl="1">
              <a:spcBef>
                <a:spcPts val="0"/>
              </a:spcBef>
              <a:spcAft>
                <a:spcPts val="800"/>
              </a:spcAft>
            </a:pP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برگزاری دوره های آموزشی منطقه ای با نظارت انجمن مادر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514350" indent="-457200" algn="just" rtl="1">
              <a:spcBef>
                <a:spcPts val="0"/>
              </a:spcBef>
              <a:spcAft>
                <a:spcPts val="800"/>
              </a:spcAft>
            </a:pP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نگه داری</a:t>
            </a: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، به روز رسانی و ارسال اطلاعات اعضای منطقه به انجمن </a:t>
            </a: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مادر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6237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830" y="272179"/>
            <a:ext cx="6523462" cy="725349"/>
          </a:xfrm>
        </p:spPr>
        <p:txBody>
          <a:bodyPr>
            <a:normAutofit/>
          </a:bodyPr>
          <a:lstStyle/>
          <a:p>
            <a:pPr lvl="0" algn="ctr" rtl="1"/>
            <a:r>
              <a:rPr lang="fa-I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انتخابات</a:t>
            </a:r>
            <a:endParaRPr lang="en-US" sz="3200"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596" y="997528"/>
            <a:ext cx="7174921" cy="3938154"/>
          </a:xfrm>
        </p:spPr>
        <p:txBody>
          <a:bodyPr>
            <a:noAutofit/>
          </a:bodyPr>
          <a:lstStyle/>
          <a:p>
            <a:pPr lvl="0" algn="r" rtl="1"/>
            <a:r>
              <a:rPr lang="fa-IR" sz="2000" dirty="0" smtClean="0">
                <a:cs typeface="B Nazanin" panose="00000400000000000000" pitchFamily="2" charset="-78"/>
              </a:rPr>
              <a:t>دعوت از </a:t>
            </a:r>
            <a:r>
              <a:rPr lang="fa-IR" sz="2000" dirty="0">
                <a:cs typeface="B Nazanin" panose="00000400000000000000" pitchFamily="2" charset="-78"/>
              </a:rPr>
              <a:t>عموم </a:t>
            </a:r>
            <a:r>
              <a:rPr lang="fa-IR" sz="2000" dirty="0" smtClean="0">
                <a:cs typeface="B Nazanin" panose="00000400000000000000" pitchFamily="2" charset="-78"/>
              </a:rPr>
              <a:t>متخصصان/ فوق تخصص های کودکان شاغل </a:t>
            </a:r>
            <a:r>
              <a:rPr lang="fa-IR" sz="2000" dirty="0">
                <a:cs typeface="B Nazanin" panose="00000400000000000000" pitchFamily="2" charset="-78"/>
              </a:rPr>
              <a:t>در آن استان/ شهرستان برای تشکیل مجمع </a:t>
            </a:r>
            <a:r>
              <a:rPr lang="fa-IR" sz="2000" dirty="0" smtClean="0">
                <a:cs typeface="B Nazanin" panose="00000400000000000000" pitchFamily="2" charset="-78"/>
              </a:rPr>
              <a:t>عمومی،</a:t>
            </a:r>
            <a:r>
              <a:rPr lang="fa-IR" sz="2000" dirty="0" smtClean="0">
                <a:solidFill>
                  <a:prstClr val="black"/>
                </a:solidFill>
                <a:cs typeface="B Nazanin" panose="00000400000000000000" pitchFamily="2" charset="-78"/>
              </a:rPr>
              <a:t> </a:t>
            </a:r>
            <a:r>
              <a:rPr lang="fa-IR" sz="2000" dirty="0">
                <a:solidFill>
                  <a:prstClr val="black"/>
                </a:solidFill>
                <a:cs typeface="B Nazanin" panose="00000400000000000000" pitchFamily="2" charset="-78"/>
              </a:rPr>
              <a:t>طی فراخوانی از طریق گروه های فضای مجازی که نمایندگان انجمن مرکزی نیز در آن حضور </a:t>
            </a:r>
            <a:r>
              <a:rPr lang="fa-IR" sz="2000" dirty="0" smtClean="0">
                <a:solidFill>
                  <a:prstClr val="black"/>
                </a:solidFill>
                <a:cs typeface="B Nazanin" panose="00000400000000000000" pitchFamily="2" charset="-78"/>
              </a:rPr>
              <a:t>دارند</a:t>
            </a:r>
            <a:endParaRPr lang="fa-IR" sz="2000" dirty="0" smtClean="0">
              <a:cs typeface="B Nazanin" panose="00000400000000000000" pitchFamily="2" charset="-78"/>
            </a:endParaRPr>
          </a:p>
          <a:p>
            <a:pPr lvl="0" algn="r" rtl="1"/>
            <a:r>
              <a:rPr lang="fa-IR" sz="2000" dirty="0" smtClean="0">
                <a:cs typeface="B Nazanin" panose="00000400000000000000" pitchFamily="2" charset="-78"/>
              </a:rPr>
              <a:t>آشنایی با </a:t>
            </a:r>
            <a:r>
              <a:rPr lang="fa-IR" sz="2000" dirty="0">
                <a:cs typeface="B Nazanin" panose="00000400000000000000" pitchFamily="2" charset="-78"/>
              </a:rPr>
              <a:t>اهداف و اساسنامه </a:t>
            </a:r>
            <a:endParaRPr lang="fa-IR" sz="2000" dirty="0" smtClean="0">
              <a:cs typeface="B Nazanin" panose="00000400000000000000" pitchFamily="2" charset="-78"/>
            </a:endParaRPr>
          </a:p>
          <a:p>
            <a:pPr lvl="0" algn="r" rtl="1"/>
            <a:r>
              <a:rPr lang="fa-IR" sz="2000" dirty="0" smtClean="0">
                <a:cs typeface="B Nazanin" panose="00000400000000000000" pitchFamily="2" charset="-78"/>
              </a:rPr>
              <a:t>اعلام تاریخ </a:t>
            </a:r>
            <a:r>
              <a:rPr lang="fa-IR" sz="2000" dirty="0">
                <a:cs typeface="B Nazanin" panose="00000400000000000000" pitchFamily="2" charset="-78"/>
              </a:rPr>
              <a:t>تشکیل مجمع عمومی و </a:t>
            </a:r>
            <a:r>
              <a:rPr lang="fa-IR" sz="2000" dirty="0" smtClean="0">
                <a:cs typeface="B Nazanin" panose="00000400000000000000" pitchFamily="2" charset="-78"/>
              </a:rPr>
              <a:t>انتخابات </a:t>
            </a:r>
            <a:r>
              <a:rPr lang="fa-IR" sz="2000" dirty="0">
                <a:cs typeface="B Nazanin" panose="00000400000000000000" pitchFamily="2" charset="-78"/>
              </a:rPr>
              <a:t>به دفتر انجمن مرکزی </a:t>
            </a:r>
            <a:r>
              <a:rPr lang="fa-IR" sz="2000" dirty="0" smtClean="0">
                <a:cs typeface="B Nazanin" panose="00000400000000000000" pitchFamily="2" charset="-78"/>
              </a:rPr>
              <a:t>برای اعزام نماینده </a:t>
            </a:r>
            <a:r>
              <a:rPr lang="fa-IR" sz="2000" dirty="0">
                <a:cs typeface="B Nazanin" panose="00000400000000000000" pitchFamily="2" charset="-78"/>
              </a:rPr>
              <a:t>ناظر در آن تاریخ </a:t>
            </a:r>
            <a:endParaRPr lang="fa-IR" sz="2000" dirty="0" smtClean="0">
              <a:cs typeface="B Nazanin" panose="00000400000000000000" pitchFamily="2" charset="-78"/>
            </a:endParaRPr>
          </a:p>
          <a:p>
            <a:pPr lvl="0" algn="r" rtl="1"/>
            <a:r>
              <a:rPr lang="fa-IR" sz="2000" dirty="0" smtClean="0">
                <a:cs typeface="B Nazanin" panose="00000400000000000000" pitchFamily="2" charset="-78"/>
              </a:rPr>
              <a:t>اعلام آمادگی داوطلبان </a:t>
            </a:r>
            <a:r>
              <a:rPr lang="fa-IR" sz="2000" dirty="0">
                <a:cs typeface="B Nazanin" panose="00000400000000000000" pitchFamily="2" charset="-78"/>
              </a:rPr>
              <a:t>عضویت در هیئت مدیره </a:t>
            </a:r>
            <a:r>
              <a:rPr lang="fa-IR" sz="2000" dirty="0" smtClean="0">
                <a:cs typeface="B Nazanin" panose="00000400000000000000" pitchFamily="2" charset="-78"/>
              </a:rPr>
              <a:t>و معرفی خود به </a:t>
            </a:r>
            <a:r>
              <a:rPr lang="fa-IR" sz="2000" dirty="0">
                <a:cs typeface="B Nazanin" panose="00000400000000000000" pitchFamily="2" charset="-78"/>
              </a:rPr>
              <a:t>مجمع عمومی </a:t>
            </a:r>
            <a:endParaRPr lang="fa-IR" sz="2000" dirty="0" smtClean="0">
              <a:cs typeface="B Nazanin" panose="00000400000000000000" pitchFamily="2" charset="-78"/>
            </a:endParaRPr>
          </a:p>
          <a:p>
            <a:pPr lvl="0" algn="r" rtl="1"/>
            <a:r>
              <a:rPr lang="fa-IR" sz="2000" dirty="0" smtClean="0">
                <a:cs typeface="B Nazanin" panose="00000400000000000000" pitchFamily="2" charset="-78"/>
              </a:rPr>
              <a:t>برگزاری انتخابات با </a:t>
            </a:r>
            <a:r>
              <a:rPr lang="fa-IR" sz="2000" dirty="0">
                <a:cs typeface="B Nazanin" panose="00000400000000000000" pitchFamily="2" charset="-78"/>
              </a:rPr>
              <a:t>حضور هیئت </a:t>
            </a:r>
            <a:r>
              <a:rPr lang="fa-IR" sz="2000" dirty="0" smtClean="0">
                <a:cs typeface="B Nazanin" panose="00000400000000000000" pitchFamily="2" charset="-78"/>
              </a:rPr>
              <a:t>نظارت</a:t>
            </a:r>
            <a:endParaRPr lang="fa-IR" sz="2000" dirty="0">
              <a:cs typeface="B Nazanin" panose="00000400000000000000" pitchFamily="2" charset="-78"/>
            </a:endParaRPr>
          </a:p>
          <a:p>
            <a:pPr lvl="0" algn="r" rtl="1"/>
            <a:r>
              <a:rPr lang="fa-IR" sz="2000" dirty="0" smtClean="0">
                <a:cs typeface="B Nazanin" panose="00000400000000000000" pitchFamily="2" charset="-78"/>
              </a:rPr>
              <a:t>انجام  رأی </a:t>
            </a:r>
            <a:r>
              <a:rPr lang="fa-IR" sz="2000" dirty="0">
                <a:cs typeface="B Nazanin" panose="00000400000000000000" pitchFamily="2" charset="-78"/>
              </a:rPr>
              <a:t>گیری برای انتخاب 5-7 نفر به عنوان هیئت مدیره، </a:t>
            </a:r>
            <a:r>
              <a:rPr lang="fa-IR" sz="2000" dirty="0" smtClean="0">
                <a:cs typeface="B Nazanin" panose="00000400000000000000" pitchFamily="2" charset="-78"/>
              </a:rPr>
              <a:t>یک </a:t>
            </a:r>
            <a:r>
              <a:rPr lang="fa-IR" sz="2000" dirty="0">
                <a:cs typeface="B Nazanin" panose="00000400000000000000" pitchFamily="2" charset="-78"/>
              </a:rPr>
              <a:t>بازرس اصلی و یک بازرس علی البدل </a:t>
            </a:r>
            <a:endParaRPr lang="fa-IR" sz="2000" dirty="0" smtClean="0">
              <a:cs typeface="B Nazanin" panose="00000400000000000000" pitchFamily="2" charset="-78"/>
            </a:endParaRPr>
          </a:p>
          <a:p>
            <a:pPr lvl="0" algn="r" rtl="1"/>
            <a:r>
              <a:rPr lang="fa-IR" sz="2000" dirty="0" smtClean="0">
                <a:cs typeface="B Nazanin" panose="00000400000000000000" pitchFamily="2" charset="-78"/>
              </a:rPr>
              <a:t>دوره </a:t>
            </a:r>
            <a:r>
              <a:rPr lang="fa-IR" sz="2000" dirty="0">
                <a:cs typeface="B Nazanin" panose="00000400000000000000" pitchFamily="2" charset="-78"/>
              </a:rPr>
              <a:t>فعالیت هیئت مدیره </a:t>
            </a:r>
            <a:r>
              <a:rPr lang="fa-IR" sz="2000" dirty="0" smtClean="0">
                <a:cs typeface="B Nazanin" panose="00000400000000000000" pitchFamily="2" charset="-78"/>
              </a:rPr>
              <a:t>منتخب به مدت </a:t>
            </a:r>
            <a:r>
              <a:rPr lang="fa-IR" sz="2000" dirty="0">
                <a:cs typeface="B Nazanin" panose="00000400000000000000" pitchFamily="2" charset="-78"/>
              </a:rPr>
              <a:t>4 سال از تاریخ تأیید </a:t>
            </a:r>
            <a:r>
              <a:rPr lang="fa-IR" sz="2000" dirty="0" smtClean="0">
                <a:cs typeface="B Nazanin" panose="00000400000000000000" pitchFamily="2" charset="-78"/>
              </a:rPr>
              <a:t>انتخابات</a:t>
            </a:r>
            <a:endParaRPr lang="en-US" sz="2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2766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013115"/>
            <a:ext cx="7144923" cy="3345872"/>
          </a:xfrm>
        </p:spPr>
        <p:txBody>
          <a:bodyPr>
            <a:noAutofit/>
          </a:bodyPr>
          <a:lstStyle/>
          <a:p>
            <a:pPr algn="r" rtl="1"/>
            <a:r>
              <a:rPr lang="fa-IR" sz="2000" dirty="0" smtClean="0">
                <a:cs typeface="B Nazanin" panose="00000400000000000000" pitchFamily="2" charset="-78"/>
              </a:rPr>
              <a:t>ارسال نتیجه نهایی </a:t>
            </a:r>
            <a:r>
              <a:rPr lang="fa-IR" sz="2000" dirty="0">
                <a:cs typeface="B Nazanin" panose="00000400000000000000" pitchFamily="2" charset="-78"/>
              </a:rPr>
              <a:t>انتخابات </a:t>
            </a:r>
            <a:r>
              <a:rPr lang="fa-IR" sz="2000" dirty="0" smtClean="0">
                <a:cs typeface="B Nazanin" panose="00000400000000000000" pitchFamily="2" charset="-78"/>
              </a:rPr>
              <a:t>(یک نسخه از صورتجلسه پس از تنظیم و قرائت آن) برای تأیید </a:t>
            </a:r>
            <a:r>
              <a:rPr lang="fa-IR" sz="2000" dirty="0">
                <a:cs typeface="B Nazanin" panose="00000400000000000000" pitchFamily="2" charset="-78"/>
              </a:rPr>
              <a:t>نهایی به دفتر انجمن مرکزی </a:t>
            </a:r>
            <a:endParaRPr lang="fa-IR" sz="2000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sz="2000" dirty="0" smtClean="0">
                <a:cs typeface="B Nazanin" panose="00000400000000000000" pitchFamily="2" charset="-78"/>
              </a:rPr>
              <a:t>در </a:t>
            </a:r>
            <a:r>
              <a:rPr lang="fa-IR" sz="2000" dirty="0">
                <a:cs typeface="B Nazanin" panose="00000400000000000000" pitchFamily="2" charset="-78"/>
              </a:rPr>
              <a:t>صورتجلسه موارد زیر ذکر گردد:</a:t>
            </a:r>
            <a:endParaRPr lang="en-US" sz="2000" dirty="0">
              <a:cs typeface="B Nazanin" panose="00000400000000000000" pitchFamily="2" charset="-78"/>
            </a:endParaRPr>
          </a:p>
          <a:p>
            <a:pPr lvl="1" algn="r" rtl="1"/>
            <a:r>
              <a:rPr lang="fa-IR" sz="2000" dirty="0">
                <a:cs typeface="B Nazanin" panose="00000400000000000000" pitchFamily="2" charset="-78"/>
              </a:rPr>
              <a:t>تعداد شرکت کنندگان </a:t>
            </a:r>
            <a:endParaRPr lang="en-US" sz="2000" dirty="0">
              <a:cs typeface="B Nazanin" panose="00000400000000000000" pitchFamily="2" charset="-78"/>
            </a:endParaRPr>
          </a:p>
          <a:p>
            <a:pPr lvl="1" algn="r" rtl="1"/>
            <a:r>
              <a:rPr lang="fa-IR" sz="2000" dirty="0">
                <a:cs typeface="B Nazanin" panose="00000400000000000000" pitchFamily="2" charset="-78"/>
              </a:rPr>
              <a:t>رئیس سنی و منشی مجمع </a:t>
            </a:r>
            <a:endParaRPr lang="en-US" sz="2000" dirty="0">
              <a:cs typeface="B Nazanin" panose="00000400000000000000" pitchFamily="2" charset="-78"/>
            </a:endParaRPr>
          </a:p>
          <a:p>
            <a:pPr lvl="1" algn="r" rtl="1"/>
            <a:r>
              <a:rPr lang="fa-IR" sz="2000" dirty="0">
                <a:cs typeface="B Nazanin" panose="00000400000000000000" pitchFamily="2" charset="-78"/>
              </a:rPr>
              <a:t>هیئت نظارت بر انتخابات شرکت کنندگان </a:t>
            </a:r>
            <a:endParaRPr lang="en-US" sz="2000" dirty="0">
              <a:cs typeface="B Nazanin" panose="00000400000000000000" pitchFamily="2" charset="-78"/>
            </a:endParaRPr>
          </a:p>
          <a:p>
            <a:pPr lvl="1" algn="r" rtl="1"/>
            <a:r>
              <a:rPr lang="fa-IR" sz="2000" dirty="0">
                <a:cs typeface="B Nazanin" panose="00000400000000000000" pitchFamily="2" charset="-78"/>
              </a:rPr>
              <a:t>اعلام کاندیداها به تفکیک هیئت مدیره و بازرسین </a:t>
            </a:r>
            <a:endParaRPr lang="en-US" sz="2000" dirty="0">
              <a:cs typeface="B Nazanin" panose="00000400000000000000" pitchFamily="2" charset="-78"/>
            </a:endParaRPr>
          </a:p>
          <a:p>
            <a:pPr lvl="1" algn="r" rtl="1"/>
            <a:r>
              <a:rPr lang="fa-IR" sz="2000" dirty="0">
                <a:cs typeface="B Nazanin" panose="00000400000000000000" pitchFamily="2" charset="-78"/>
              </a:rPr>
              <a:t>اسامی صاحبان اکثریت آرا به ترتیب تعداد آرا </a:t>
            </a:r>
            <a:endParaRPr lang="en-US" sz="2000" dirty="0">
              <a:cs typeface="B Nazanin" panose="00000400000000000000" pitchFamily="2" charset="-78"/>
            </a:endParaRPr>
          </a:p>
          <a:p>
            <a:pPr lvl="1" algn="r" rtl="1"/>
            <a:r>
              <a:rPr lang="fa-IR" sz="2000" dirty="0">
                <a:cs typeface="B Nazanin" panose="00000400000000000000" pitchFamily="2" charset="-78"/>
              </a:rPr>
              <a:t>امضای صورتجلسه و تأیید انتخابات از طرف هیئت نظارت بر انتخابات و رئیس سنی جلسه و </a:t>
            </a:r>
            <a:r>
              <a:rPr lang="fa-IR" sz="2000" dirty="0" smtClean="0">
                <a:cs typeface="B Nazanin" panose="00000400000000000000" pitchFamily="2" charset="-78"/>
              </a:rPr>
              <a:t>کاندیداها</a:t>
            </a:r>
            <a:endParaRPr lang="en-US" sz="2000" dirty="0">
              <a:cs typeface="B Nazanin" panose="00000400000000000000" pitchFamily="2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84359" y="139893"/>
            <a:ext cx="6523462" cy="725349"/>
          </a:xfrm>
        </p:spPr>
        <p:txBody>
          <a:bodyPr>
            <a:normAutofit/>
          </a:bodyPr>
          <a:lstStyle/>
          <a:p>
            <a:pPr lvl="0" algn="ctr" rtl="1"/>
            <a:r>
              <a:rPr lang="fa-I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انتخابات</a:t>
            </a:r>
            <a:endParaRPr lang="en-US" sz="32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3574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540" y="1122219"/>
            <a:ext cx="7226878" cy="3512126"/>
          </a:xfrm>
        </p:spPr>
        <p:txBody>
          <a:bodyPr>
            <a:normAutofit fontScale="77500" lnSpcReduction="20000"/>
          </a:bodyPr>
          <a:lstStyle/>
          <a:p>
            <a:pPr lvl="0" algn="r" rtl="1"/>
            <a:r>
              <a:rPr lang="fa-IR" dirty="0" smtClean="0">
                <a:cs typeface="B Nazanin" panose="00000400000000000000" pitchFamily="2" charset="-78"/>
              </a:rPr>
              <a:t>اعلام </a:t>
            </a:r>
            <a:r>
              <a:rPr lang="fa-IR" dirty="0">
                <a:cs typeface="B Nazanin" panose="00000400000000000000" pitchFamily="2" charset="-78"/>
              </a:rPr>
              <a:t>تأیید </a:t>
            </a:r>
            <a:r>
              <a:rPr lang="fa-IR" dirty="0" smtClean="0">
                <a:cs typeface="B Nazanin" panose="00000400000000000000" pitchFamily="2" charset="-78"/>
              </a:rPr>
              <a:t>انتخابات از طرف هیئت مدیره انجمن مرکزی</a:t>
            </a:r>
          </a:p>
          <a:p>
            <a:pPr lvl="0" algn="r" rtl="1"/>
            <a:r>
              <a:rPr lang="fa-IR" dirty="0" smtClean="0">
                <a:cs typeface="B Nazanin" panose="00000400000000000000" pitchFamily="2" charset="-78"/>
              </a:rPr>
              <a:t>انجام انتخابات داخلی برای تعیین هیئت </a:t>
            </a:r>
            <a:r>
              <a:rPr lang="fa-IR" dirty="0">
                <a:cs typeface="B Nazanin" panose="00000400000000000000" pitchFamily="2" charset="-78"/>
              </a:rPr>
              <a:t>رئیسه انجمن ( رئیس، نایب رئیس، دبیر، خزانه دار) </a:t>
            </a:r>
            <a:r>
              <a:rPr lang="fa-IR" dirty="0" smtClean="0">
                <a:cs typeface="B Nazanin" panose="00000400000000000000" pitchFamily="2" charset="-78"/>
              </a:rPr>
              <a:t>در </a:t>
            </a:r>
            <a:r>
              <a:rPr lang="fa-IR" dirty="0">
                <a:cs typeface="B Nazanin" panose="00000400000000000000" pitchFamily="2" charset="-78"/>
              </a:rPr>
              <a:t>اولین جلسه </a:t>
            </a:r>
            <a:r>
              <a:rPr lang="fa-IR" dirty="0" smtClean="0">
                <a:cs typeface="B Nazanin" panose="00000400000000000000" pitchFamily="2" charset="-78"/>
              </a:rPr>
              <a:t>رسمی هیئت </a:t>
            </a:r>
            <a:r>
              <a:rPr lang="fa-IR" dirty="0">
                <a:cs typeface="B Nazanin" panose="00000400000000000000" pitchFamily="2" charset="-78"/>
              </a:rPr>
              <a:t>مدیره منتخب </a:t>
            </a:r>
          </a:p>
          <a:p>
            <a:pPr lvl="0" algn="r" rtl="1"/>
            <a:r>
              <a:rPr lang="fa-IR" dirty="0" smtClean="0">
                <a:cs typeface="B Nazanin" panose="00000400000000000000" pitchFamily="2" charset="-78"/>
              </a:rPr>
              <a:t>اعلام اسامی هیئت رئیسه انجمن به </a:t>
            </a:r>
            <a:r>
              <a:rPr lang="fa-IR" dirty="0">
                <a:cs typeface="B Nazanin" panose="00000400000000000000" pitchFamily="2" charset="-78"/>
              </a:rPr>
              <a:t>دفتر انجمن مرکزی </a:t>
            </a:r>
            <a:endParaRPr lang="fa-IR" dirty="0" smtClean="0">
              <a:cs typeface="B Nazanin" panose="00000400000000000000" pitchFamily="2" charset="-78"/>
            </a:endParaRPr>
          </a:p>
          <a:p>
            <a:pPr lvl="0" algn="r" rtl="1"/>
            <a:r>
              <a:rPr lang="fa-IR" dirty="0" smtClean="0">
                <a:cs typeface="B Nazanin" panose="00000400000000000000" pitchFamily="2" charset="-78"/>
              </a:rPr>
              <a:t>صدور حکم </a:t>
            </a:r>
            <a:r>
              <a:rPr lang="fa-IR" dirty="0">
                <a:cs typeface="B Nazanin" panose="00000400000000000000" pitchFamily="2" charset="-78"/>
              </a:rPr>
              <a:t>ریاست هر یک از روسای انجمن های استان/ شهرستان با امضای رئیس انجمن </a:t>
            </a:r>
            <a:r>
              <a:rPr lang="fa-IR" dirty="0" smtClean="0">
                <a:cs typeface="B Nazanin" panose="00000400000000000000" pitchFamily="2" charset="-78"/>
              </a:rPr>
              <a:t>مرکزی</a:t>
            </a:r>
            <a:endParaRPr lang="en-US" dirty="0">
              <a:cs typeface="B Nazanin" panose="00000400000000000000" pitchFamily="2" charset="-78"/>
            </a:endParaRPr>
          </a:p>
          <a:p>
            <a:pPr lvl="0" algn="r" rtl="1"/>
            <a:r>
              <a:rPr lang="fa-IR" dirty="0" smtClean="0">
                <a:cs typeface="B Nazanin" panose="00000400000000000000" pitchFamily="2" charset="-78"/>
              </a:rPr>
              <a:t>تشکیل جلسات </a:t>
            </a:r>
            <a:r>
              <a:rPr lang="fa-IR" dirty="0">
                <a:cs typeface="B Nazanin" panose="00000400000000000000" pitchFamily="2" charset="-78"/>
              </a:rPr>
              <a:t>هیئت مدیره انجمن حداقل هر یک ماه یک بار </a:t>
            </a:r>
            <a:r>
              <a:rPr lang="fa-IR" dirty="0" smtClean="0">
                <a:cs typeface="B Nazanin" panose="00000400000000000000" pitchFamily="2" charset="-78"/>
              </a:rPr>
              <a:t>که با </a:t>
            </a:r>
            <a:r>
              <a:rPr lang="fa-IR" dirty="0">
                <a:cs typeface="B Nazanin" panose="00000400000000000000" pitchFamily="2" charset="-78"/>
              </a:rPr>
              <a:t>حضور دو سوم اعضا رسمیت می </a:t>
            </a:r>
            <a:r>
              <a:rPr lang="fa-IR" dirty="0" smtClean="0">
                <a:cs typeface="B Nazanin" panose="00000400000000000000" pitchFamily="2" charset="-78"/>
              </a:rPr>
              <a:t>یابد. تصمیمات </a:t>
            </a:r>
            <a:r>
              <a:rPr lang="fa-IR" dirty="0">
                <a:cs typeface="B Nazanin" panose="00000400000000000000" pitchFamily="2" charset="-78"/>
              </a:rPr>
              <a:t>با اکثریت آرای حاضرین خواهد </a:t>
            </a:r>
            <a:r>
              <a:rPr lang="fa-IR" dirty="0" smtClean="0">
                <a:cs typeface="B Nazanin" panose="00000400000000000000" pitchFamily="2" charset="-78"/>
              </a:rPr>
              <a:t>بود</a:t>
            </a:r>
          </a:p>
          <a:p>
            <a:pPr lvl="0" algn="r" rtl="1"/>
            <a:r>
              <a:rPr lang="fa-IR" dirty="0" smtClean="0">
                <a:cs typeface="B Nazanin" panose="00000400000000000000" pitchFamily="2" charset="-78"/>
              </a:rPr>
              <a:t>علاوه بر این جلسات، در </a:t>
            </a:r>
            <a:r>
              <a:rPr lang="fa-IR" dirty="0">
                <a:cs typeface="B Nazanin" panose="00000400000000000000" pitchFamily="2" charset="-78"/>
              </a:rPr>
              <a:t>صورت درخواست رئیس هیئت مدیره یا درخواست کتبی 4 تن از اعضای هیئت </a:t>
            </a:r>
            <a:r>
              <a:rPr lang="fa-IR" dirty="0" smtClean="0">
                <a:cs typeface="B Nazanin" panose="00000400000000000000" pitchFamily="2" charset="-78"/>
              </a:rPr>
              <a:t>مدیره، جلسه </a:t>
            </a:r>
            <a:r>
              <a:rPr lang="fa-IR" dirty="0">
                <a:cs typeface="B Nazanin" panose="00000400000000000000" pitchFamily="2" charset="-78"/>
              </a:rPr>
              <a:t>هیئت مدیره </a:t>
            </a:r>
            <a:r>
              <a:rPr lang="fa-IR" dirty="0" smtClean="0">
                <a:cs typeface="B Nazanin" panose="00000400000000000000" pitchFamily="2" charset="-78"/>
              </a:rPr>
              <a:t>تشکیل خواهد شد</a:t>
            </a:r>
          </a:p>
          <a:p>
            <a:pPr lvl="0" algn="r" rtl="1"/>
            <a:r>
              <a:rPr lang="fa-IR" dirty="0" smtClean="0">
                <a:cs typeface="B Nazanin" panose="00000400000000000000" pitchFamily="2" charset="-78"/>
              </a:rPr>
              <a:t>ارسال یک </a:t>
            </a:r>
            <a:r>
              <a:rPr lang="fa-IR" dirty="0">
                <a:cs typeface="B Nazanin" panose="00000400000000000000" pitchFamily="2" charset="-78"/>
              </a:rPr>
              <a:t>نسخه از صورتجلسه برای انجمن </a:t>
            </a:r>
            <a:r>
              <a:rPr lang="fa-IR" dirty="0" smtClean="0">
                <a:cs typeface="B Nazanin" panose="00000400000000000000" pitchFamily="2" charset="-78"/>
              </a:rPr>
              <a:t>مرکزی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30522" y="119111"/>
            <a:ext cx="6523462" cy="725349"/>
          </a:xfrm>
        </p:spPr>
        <p:txBody>
          <a:bodyPr>
            <a:normAutofit/>
          </a:bodyPr>
          <a:lstStyle/>
          <a:p>
            <a:pPr lvl="0" algn="ctr" rtl="1"/>
            <a:r>
              <a:rPr lang="fa-I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انتخابات</a:t>
            </a:r>
            <a:endParaRPr lang="en-US" sz="32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3122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398" y="384079"/>
            <a:ext cx="6523462" cy="725349"/>
          </a:xfrm>
        </p:spPr>
        <p:txBody>
          <a:bodyPr>
            <a:noAutofit/>
          </a:bodyPr>
          <a:lstStyle/>
          <a:p>
            <a:pPr lvl="0" algn="ctr" rtl="1"/>
            <a:r>
              <a:rPr lang="fa-I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/>
            </a:r>
            <a:br>
              <a:rPr lang="fa-I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</a:br>
            <a:r>
              <a:rPr lang="fa-I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امور مالی</a:t>
            </a: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/>
            </a:r>
            <a:b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</a:br>
            <a:endParaRPr lang="en-US" sz="3200"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138" y="1543049"/>
            <a:ext cx="7203498" cy="3117274"/>
          </a:xfrm>
        </p:spPr>
        <p:txBody>
          <a:bodyPr>
            <a:noAutofit/>
          </a:bodyPr>
          <a:lstStyle/>
          <a:p>
            <a:pPr indent="-285750" algn="just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حق </a:t>
            </a: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عضویت انجمن </a:t>
            </a: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 </a:t>
            </a: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اختیار هیأت مدیره شاخه </a:t>
            </a: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است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indent="-285750" algn="just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حساب </a:t>
            </a: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مشترک شخص حقیقی دو امضا به نام </a:t>
            </a: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رئیس یا نایب رئیس </a:t>
            </a: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 خزانه دار شاخه افتتاح و با تأیید هیأت مدیره </a:t>
            </a: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خود به </a:t>
            </a: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انجمن مرکزی </a:t>
            </a: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اعلام نمایند</a:t>
            </a:r>
            <a:endParaRPr lang="en-US" sz="2400" dirty="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indent="-285750" algn="just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حق عضویت و کمک های مالی انجمن مرکزی و درآمدهای حاصل از فعالیت های منطقه ای شامل کنگره و دوره های آموزشی در این حساب واریز و برداشت خواهد شد </a:t>
            </a:r>
            <a:endParaRPr lang="en-US" sz="2400" dirty="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just"/>
            <a:endParaRPr lang="en-US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4733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398" y="384079"/>
            <a:ext cx="6523462" cy="725349"/>
          </a:xfrm>
        </p:spPr>
        <p:txBody>
          <a:bodyPr>
            <a:noAutofit/>
          </a:bodyPr>
          <a:lstStyle/>
          <a:p>
            <a:pPr lvl="0" algn="ctr" rtl="1"/>
            <a:r>
              <a:rPr lang="fa-I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/>
            </a:r>
            <a:br>
              <a:rPr lang="fa-I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</a:br>
            <a:r>
              <a:rPr lang="fa-I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امور مالی</a:t>
            </a: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/>
            </a:r>
            <a:b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</a:br>
            <a:endParaRPr lang="en-US" sz="3200"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138" y="1039090"/>
            <a:ext cx="7335982" cy="3969848"/>
          </a:xfrm>
        </p:spPr>
        <p:txBody>
          <a:bodyPr>
            <a:noAutofit/>
          </a:bodyPr>
          <a:lstStyle/>
          <a:p>
            <a:pPr indent="-285750" algn="just" rtl="1">
              <a:spcBef>
                <a:spcPts val="0"/>
              </a:spcBef>
              <a:spcAft>
                <a:spcPts val="800"/>
              </a:spcAft>
            </a:pP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 </a:t>
            </a: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پایان سال مالی یا بر حسب استعلام انجمن مرکزی گزارش مالی مکتوب همراه با گردش حساب شاخه </a:t>
            </a: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به </a:t>
            </a: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هیأت مدیره انجمن مادر ارسال </a:t>
            </a: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می گردد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indent="-285750" algn="just" rtl="1">
              <a:spcBef>
                <a:spcPts val="0"/>
              </a:spcBef>
              <a:spcAft>
                <a:spcPts val="800"/>
              </a:spcAft>
            </a:pP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پس از اتمام دوره هیأت مدیره گردش حساب بانکی به عنوان </a:t>
            </a: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اسناد </a:t>
            </a: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مالی شاخه منطقه ای و انجمن مرکزی به هیأت مدیره انجمن مادر انعکاس داده می </a:t>
            </a: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شود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indent="-285750" algn="just" rtl="1">
              <a:spcBef>
                <a:spcPts val="0"/>
              </a:spcBef>
              <a:spcAft>
                <a:spcPts val="800"/>
              </a:spcAft>
            </a:pP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 صورت انتخاب هیأت مدیره جدید حساب شاخه با نام اعضای جدید افتتاح و اداره می </a:t>
            </a: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شود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indent="-285750" algn="just" rtl="1">
              <a:spcBef>
                <a:spcPts val="0"/>
              </a:spcBef>
              <a:spcAft>
                <a:spcPts val="800"/>
              </a:spcAft>
            </a:pP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 صورت انحلال شاخه به هر دلیل، منابع مالی و کلیه دارایی ها </a:t>
            </a: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به </a:t>
            </a: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انجمن مرکزی منتقل </a:t>
            </a: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می شود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just"/>
            <a:endParaRPr lang="en-US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094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804</Words>
  <Application>Microsoft Office PowerPoint</Application>
  <PresentationFormat>On-screen Show (16:9)</PresentationFormat>
  <Paragraphs>63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B Nazanin</vt:lpstr>
      <vt:lpstr>Calibri</vt:lpstr>
      <vt:lpstr>Office Theme</vt:lpstr>
      <vt:lpstr>PowerPoint Presentation</vt:lpstr>
      <vt:lpstr> اهداف  </vt:lpstr>
      <vt:lpstr>وظایف و فعالیت ها </vt:lpstr>
      <vt:lpstr>وظایف و فعالیت ها </vt:lpstr>
      <vt:lpstr>انتخابات</vt:lpstr>
      <vt:lpstr>انتخابات</vt:lpstr>
      <vt:lpstr>انتخابات</vt:lpstr>
      <vt:lpstr> امور مالی </vt:lpstr>
      <vt:lpstr> امور مالی </vt:lpstr>
      <vt:lpstr> امور اداری </vt:lpstr>
      <vt:lpstr> امور اداری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2025-05-06T19:02:31Z</dcterms:modified>
</cp:coreProperties>
</file>